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7"/>
  </p:notesMasterIdLst>
  <p:handoutMasterIdLst>
    <p:handoutMasterId r:id="rId28"/>
  </p:handoutMasterIdLst>
  <p:sldIdLst>
    <p:sldId id="256" r:id="rId2"/>
    <p:sldId id="266" r:id="rId3"/>
    <p:sldId id="257" r:id="rId4"/>
    <p:sldId id="258" r:id="rId5"/>
    <p:sldId id="267" r:id="rId6"/>
    <p:sldId id="260" r:id="rId7"/>
    <p:sldId id="261" r:id="rId8"/>
    <p:sldId id="280" r:id="rId9"/>
    <p:sldId id="262" r:id="rId10"/>
    <p:sldId id="263" r:id="rId11"/>
    <p:sldId id="264" r:id="rId12"/>
    <p:sldId id="265" r:id="rId13"/>
    <p:sldId id="268" r:id="rId14"/>
    <p:sldId id="269" r:id="rId15"/>
    <p:sldId id="281" r:id="rId16"/>
    <p:sldId id="270" r:id="rId17"/>
    <p:sldId id="277" r:id="rId18"/>
    <p:sldId id="271" r:id="rId19"/>
    <p:sldId id="272" r:id="rId20"/>
    <p:sldId id="278" r:id="rId21"/>
    <p:sldId id="273" r:id="rId22"/>
    <p:sldId id="274" r:id="rId23"/>
    <p:sldId id="275" r:id="rId24"/>
    <p:sldId id="276" r:id="rId25"/>
    <p:sldId id="27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9ADC70-5783-43EE-B363-2A886C571AC1}" type="datetimeFigureOut">
              <a:rPr lang="tr-TR" smtClean="0"/>
              <a:pPr/>
              <a:t>15.09.2023</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C9B2A4-CA96-41A3-941B-2E540A1192EF}"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746AC3-9E4A-42AC-AC4C-FF0783EE22AA}" type="datetimeFigureOut">
              <a:rPr lang="tr-TR" smtClean="0"/>
              <a:t>15.09.2023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A07C0-FA36-4D63-B103-8449680F212E}"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EF1A07C0-FA36-4D63-B103-8449680F212E}" type="slidenum">
              <a:rPr lang="tr-TR" smtClean="0"/>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15.09.2023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z="6600" dirty="0" smtClean="0"/>
              <a:t>Yönetmelik</a:t>
            </a:r>
            <a:endParaRPr lang="tr-TR" sz="6600"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492896"/>
            <a:ext cx="8229600" cy="1143000"/>
          </a:xfrm>
        </p:spPr>
        <p:txBody>
          <a:bodyPr/>
          <a:lstStyle/>
          <a:p>
            <a:r>
              <a:rPr lang="tr-TR" dirty="0" smtClean="0"/>
              <a:t>Cezalar</a:t>
            </a:r>
            <a:endParaRPr lang="tr-TR" dirty="0"/>
          </a:p>
        </p:txBody>
      </p:sp>
      <p:sp>
        <p:nvSpPr>
          <p:cNvPr id="3" name="2 İçerik Yer Tutucusu"/>
          <p:cNvSpPr>
            <a:spLocks noGrp="1"/>
          </p:cNvSpPr>
          <p:nvPr>
            <p:ph idx="1"/>
          </p:nvPr>
        </p:nvSpPr>
        <p:spPr/>
        <p:txBody>
          <a:bodyPr/>
          <a:lstStyle/>
          <a:p>
            <a:pPr>
              <a:buNone/>
            </a:pP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Kınama</a:t>
            </a:r>
          </a:p>
          <a:p>
            <a:r>
              <a:rPr lang="tr-TR" dirty="0" smtClean="0"/>
              <a:t>Okuldan 1-5 gün uzaklaştırma</a:t>
            </a:r>
          </a:p>
          <a:p>
            <a:r>
              <a:rPr lang="tr-TR" dirty="0" smtClean="0"/>
              <a:t>Okul değiştirme</a:t>
            </a:r>
          </a:p>
          <a:p>
            <a:r>
              <a:rPr lang="tr-TR" dirty="0" smtClean="0"/>
              <a:t>Örgün eğitim dışına çıkarma</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996952"/>
            <a:ext cx="8229600" cy="1143000"/>
          </a:xfrm>
        </p:spPr>
        <p:txBody>
          <a:bodyPr/>
          <a:lstStyle/>
          <a:p>
            <a:r>
              <a:rPr lang="tr-TR" dirty="0" smtClean="0"/>
              <a:t>Kılık Kıyafet Yönetmeliği</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44616"/>
          </a:xfrm>
        </p:spPr>
        <p:txBody>
          <a:bodyPr>
            <a:normAutofit fontScale="85000" lnSpcReduction="10000"/>
          </a:bodyPr>
          <a:lstStyle/>
          <a:p>
            <a:r>
              <a:rPr lang="tr-TR" dirty="0" smtClean="0"/>
              <a:t>Okul forması giyilmesi zorunlu.</a:t>
            </a:r>
          </a:p>
          <a:p>
            <a:endParaRPr lang="tr-TR" dirty="0" smtClean="0"/>
          </a:p>
          <a:p>
            <a:r>
              <a:rPr lang="tr-TR" dirty="0" smtClean="0"/>
              <a:t>Beden eğitimi derslerinde spor kıyafetler giyebilirler. Öğrenciler tek tip kıyafet giymeye zorlanamaz.</a:t>
            </a:r>
          </a:p>
          <a:p>
            <a:endParaRPr lang="tr-TR" dirty="0" smtClean="0"/>
          </a:p>
          <a:p>
            <a:r>
              <a:rPr lang="tr-TR" dirty="0" smtClean="0"/>
              <a:t>Sağlık özrü bulunan ve belgelendiren öğrenciler özrünün gerektirdiği şekilde giyinebilir.</a:t>
            </a:r>
          </a:p>
          <a:p>
            <a:endParaRPr lang="tr-TR" dirty="0" smtClean="0"/>
          </a:p>
          <a:p>
            <a:pPr lvl="0"/>
            <a:r>
              <a:rPr lang="tr-TR" dirty="0" smtClean="0"/>
              <a:t>Öğrenim gördükleri okulun arması ve rozeti dışında nişan, arma, sembol, rozet ve benzeri takılar takamaz,</a:t>
            </a:r>
          </a:p>
          <a:p>
            <a:pPr lvl="0"/>
            <a:endParaRPr lang="tr-TR" dirty="0" smtClean="0"/>
          </a:p>
          <a:p>
            <a:r>
              <a:rPr lang="tr-TR" dirty="0" smtClean="0"/>
              <a:t>Yırtık veya delikli kıyafetler ile şeffaf kıyafetler giyemez,</a:t>
            </a:r>
          </a:p>
          <a:p>
            <a:endParaRPr lang="tr-TR" dirty="0" smtClean="0"/>
          </a:p>
          <a:p>
            <a:pPr lvl="0"/>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lnSpcReduction="10000"/>
          </a:bodyPr>
          <a:lstStyle/>
          <a:p>
            <a:pPr lvl="0"/>
            <a:r>
              <a:rPr lang="tr-TR" dirty="0" smtClean="0"/>
              <a:t>Vücut hatlarını belli eden şort, tayt gibi kıyafetler ile diz üstü etek, derin yırtmaçlı etek, kısa pantolon, kolsuz tişört ve kolsuz gömlek giyemez, </a:t>
            </a:r>
          </a:p>
          <a:p>
            <a:pPr lvl="0"/>
            <a:endParaRPr lang="tr-TR" dirty="0" smtClean="0"/>
          </a:p>
          <a:p>
            <a:pPr lvl="0"/>
            <a:r>
              <a:rPr lang="tr-TR" dirty="0" smtClean="0"/>
              <a:t>Okullarda yüzü açık bulunur; siyasî sembol içeren simge, şekil ve yazıların yer aldığı fular, bere, şapka, çanta ve benzeri materyalleri kullanamaz; saç boyama, vücuda dövme ve makyaj yapamaz, </a:t>
            </a:r>
            <a:r>
              <a:rPr lang="tr-TR" dirty="0" err="1" smtClean="0"/>
              <a:t>pirsing</a:t>
            </a:r>
            <a:r>
              <a:rPr lang="tr-TR" dirty="0" smtClean="0"/>
              <a:t> takamaz, bıyık ve sakal bırakamaz,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lstStyle/>
          <a:p>
            <a:r>
              <a:rPr lang="tr-TR" dirty="0" smtClean="0"/>
              <a:t>Bakanlığın da aldığı karar doğrultusunda okullarda telefon bulundurmamak daha sağlıklı. O yüzden öğrencilerimizin telefonları ders başlangıcında toplanarak okul çıkışında dağıtılmaktadır. Okul telefonlar konusunda sorumluluk almamaktadır. Telefonunu toplanma esnasında vermeyen öğrencilerin telefonları kurul kararı ile 1 hafta boyunca </a:t>
            </a:r>
            <a:r>
              <a:rPr lang="tr-TR" smtClean="0"/>
              <a:t>öğrencilere verilmeyecektir.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08920"/>
            <a:ext cx="8229600" cy="1143000"/>
          </a:xfrm>
        </p:spPr>
        <p:txBody>
          <a:bodyPr>
            <a:normAutofit fontScale="90000"/>
          </a:bodyPr>
          <a:lstStyle/>
          <a:p>
            <a:r>
              <a:rPr lang="tr-TR" dirty="0" smtClean="0"/>
              <a:t>Dört sene boyunca öğrencileri neler </a:t>
            </a:r>
            <a:br>
              <a:rPr lang="tr-TR" dirty="0" smtClean="0"/>
            </a:br>
            <a:r>
              <a:rPr lang="tr-TR" dirty="0" smtClean="0"/>
              <a:t>bekliyor?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idx="1"/>
          </p:nvPr>
        </p:nvSpPr>
        <p:spPr>
          <a:xfrm>
            <a:off x="457200" y="765175"/>
            <a:ext cx="8229600" cy="5360988"/>
          </a:xfrm>
        </p:spPr>
        <p:txBody>
          <a:bodyPr>
            <a:normAutofit fontScale="85000" lnSpcReduction="10000"/>
          </a:bodyPr>
          <a:lstStyle/>
          <a:p>
            <a:r>
              <a:rPr lang="tr-TR" dirty="0" smtClean="0"/>
              <a:t>9. ve 10. sınıf temel yetenek düzeyindeki dersler görülür.</a:t>
            </a:r>
          </a:p>
          <a:p>
            <a:endParaRPr lang="tr-TR" dirty="0" smtClean="0"/>
          </a:p>
          <a:p>
            <a:r>
              <a:rPr lang="tr-TR" dirty="0" smtClean="0"/>
              <a:t>10. sınıfın sonunda alan seçimi yapılır. Seçebilecekleri alanlar </a:t>
            </a:r>
          </a:p>
          <a:p>
            <a:pPr>
              <a:buNone/>
            </a:pPr>
            <a:r>
              <a:rPr lang="tr-TR" sz="1400" dirty="0" smtClean="0"/>
              <a:t>       -Sayısal</a:t>
            </a:r>
          </a:p>
          <a:p>
            <a:pPr>
              <a:buNone/>
            </a:pPr>
            <a:r>
              <a:rPr lang="tr-TR" sz="1400" dirty="0" smtClean="0"/>
              <a:t>       -Eşit Ağırlık</a:t>
            </a:r>
          </a:p>
          <a:p>
            <a:pPr>
              <a:buNone/>
            </a:pPr>
            <a:r>
              <a:rPr lang="tr-TR" sz="1400" dirty="0" smtClean="0"/>
              <a:t>       -Dil</a:t>
            </a:r>
          </a:p>
          <a:p>
            <a:pPr>
              <a:buNone/>
            </a:pPr>
            <a:r>
              <a:rPr lang="tr-TR" sz="1400" dirty="0" smtClean="0"/>
              <a:t>       -Sözel</a:t>
            </a:r>
          </a:p>
          <a:p>
            <a:pPr>
              <a:buNone/>
            </a:pPr>
            <a:endParaRPr lang="tr-TR" sz="1400" dirty="0" smtClean="0"/>
          </a:p>
          <a:p>
            <a:r>
              <a:rPr lang="tr-TR" dirty="0" smtClean="0"/>
              <a:t>Öğrenciler 11. sınıfta seçtikleri alan ile ilgili derslerine devam eder.</a:t>
            </a:r>
          </a:p>
          <a:p>
            <a:endParaRPr lang="tr-TR" dirty="0" smtClean="0"/>
          </a:p>
          <a:p>
            <a:r>
              <a:rPr lang="tr-TR" dirty="0" smtClean="0"/>
              <a:t>Her sene sonunda seçmeli ders dilekçesi doldurarak bir sonraki sene göreceği seçmeli dersleri belirler.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Öğrencilerin göreceği akademik derslerin yanında sosyal olarak da birçok bilgi edinir ve bu bilgiler onu şekillendirir.</a:t>
            </a:r>
          </a:p>
          <a:p>
            <a:endParaRPr lang="tr-TR" dirty="0" smtClean="0"/>
          </a:p>
          <a:p>
            <a:r>
              <a:rPr lang="tr-TR" dirty="0" smtClean="0"/>
              <a:t>Akademik olarak aktif olduğu kadar sosyal faaliyetler konusunda da aktif olması öğrencinin yararına olacaktır.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44824"/>
            <a:ext cx="8229600" cy="2088232"/>
          </a:xfrm>
        </p:spPr>
        <p:txBody>
          <a:bodyPr>
            <a:normAutofit/>
          </a:bodyPr>
          <a:lstStyle/>
          <a:p>
            <a:r>
              <a:rPr lang="tr-TR" dirty="0" smtClean="0"/>
              <a:t>Bir Veli Olarak Neler</a:t>
            </a:r>
            <a:br>
              <a:rPr lang="tr-TR" dirty="0" smtClean="0"/>
            </a:br>
            <a:r>
              <a:rPr lang="tr-TR" dirty="0" smtClean="0"/>
              <a:t> Yapabilirsiniz?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204864"/>
            <a:ext cx="8229600" cy="1143000"/>
          </a:xfrm>
        </p:spPr>
        <p:txBody>
          <a:bodyPr>
            <a:normAutofit/>
          </a:bodyPr>
          <a:lstStyle/>
          <a:p>
            <a:r>
              <a:rPr lang="tr-TR" sz="5400" dirty="0" smtClean="0"/>
              <a:t>Devamsızlık</a:t>
            </a:r>
            <a:endParaRPr lang="tr-TR" sz="5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lnSpcReduction="10000"/>
          </a:bodyPr>
          <a:lstStyle/>
          <a:p>
            <a:r>
              <a:rPr lang="tr-TR" dirty="0" smtClean="0"/>
              <a:t>Öğrencinin başarı ve başarısızlıklarını onun kişiliğine yapıştırmadan değerlendirin. Başarı ve başarısızlık bir kişilik özelliği değildir.</a:t>
            </a:r>
          </a:p>
          <a:p>
            <a:endParaRPr lang="tr-TR" dirty="0" smtClean="0"/>
          </a:p>
          <a:p>
            <a:r>
              <a:rPr lang="tr-TR" dirty="0" smtClean="0"/>
              <a:t>Onu sadece akademik açıdan değil; spor, sanat vb konularda destekleyin.</a:t>
            </a:r>
          </a:p>
          <a:p>
            <a:endParaRPr lang="tr-TR" dirty="0" smtClean="0"/>
          </a:p>
          <a:p>
            <a:r>
              <a:rPr lang="tr-TR" dirty="0" smtClean="0"/>
              <a:t>Hedefler koymasına yardım edin. Hedef koyamadığında kızmayın. Ergenlik dönemi kendini tanıma dönemidir. Kararlar vermekte zorlanabilir.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Öğrencilerin alan seçimi yaparken ilgi yetenek ve becerilerini tanımaları onlara kolaylık sağlayacaktır. Özellikle 9. ve 10. sınıfta kendilerini tanımaları için bol bol deneyim ortamları yaratmak faydalı olacaktır.</a:t>
            </a:r>
          </a:p>
          <a:p>
            <a:endParaRPr lang="tr-TR" dirty="0" smtClean="0"/>
          </a:p>
          <a:p>
            <a:r>
              <a:rPr lang="tr-TR" dirty="0" smtClean="0"/>
              <a:t>Boş zamanını düzenlemesi konusunda ona destek olun. Bunu yaparken yargılayıcı değil, destekleyici bir dil kullanın.</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Boş zamanlarında telefon ve bilgisayar oyunları ile çok vakit geçiriyorsa bu konularda aile içi kurallar koyun ve bu kuralları koyarken nedenlerini açıklayın. Kurallarda onun da söz hakkına sahip olması kurallara uymasını kolaylaştıracaktır.</a:t>
            </a:r>
          </a:p>
          <a:p>
            <a:endParaRPr lang="tr-TR" dirty="0" smtClean="0"/>
          </a:p>
          <a:p>
            <a:r>
              <a:rPr lang="tr-TR" dirty="0" smtClean="0"/>
              <a:t>İnternet üzerinden olumsuz görüntülere maruz kalmasını engellemek için önlem alın.</a:t>
            </a:r>
          </a:p>
          <a:p>
            <a:endParaRPr lang="tr-TR" dirty="0" smtClean="0"/>
          </a:p>
          <a:p>
            <a:r>
              <a:rPr lang="tr-TR" dirty="0" smtClean="0"/>
              <a:t>Siber suçlardan bahsedin. İzinsiz fotoğraf, video, ses kaydı paylaşımlarının suç olduğunu sık sık vurgulayın.</a:t>
            </a:r>
          </a:p>
          <a:p>
            <a:pPr>
              <a:buNone/>
            </a:pPr>
            <a:endParaRPr lang="tr-TR" dirty="0" smtClean="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Okulda zorbalığa maruz kalıyorsa mutlaka rehberlik servisi ile iletişime geçmesini söyleyin. Geçmediği takdirde siz bilgi alın.</a:t>
            </a:r>
          </a:p>
          <a:p>
            <a:endParaRPr lang="tr-TR" dirty="0" smtClean="0"/>
          </a:p>
          <a:p>
            <a:r>
              <a:rPr lang="tr-TR" dirty="0" smtClean="0"/>
              <a:t>Duygularını ve fikirlerini bazen anlamlandıramayabilirsiniz. Çünkü sizin zihninizin işlemesi ile onların zihninin işleme süreci farklı. Bazen anlamasanız dahi onları mantıklı olmaya davet etmeden, sadece duygusunu anlamasına yardımcı olun.</a:t>
            </a:r>
          </a:p>
          <a:p>
            <a:endParaRPr lang="tr-TR" dirty="0" smtClean="0"/>
          </a:p>
          <a:p>
            <a:r>
              <a:rPr lang="tr-TR" dirty="0" smtClean="0"/>
              <a:t>Onlara nasihatler ve cevaplar vermeyin. Sorular sorarak onların cevapları bulmasında rehber olun.</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Onlara başarı ya da başarısızlık olmadan değerli olduklarını hissettirin. </a:t>
            </a:r>
          </a:p>
          <a:p>
            <a:r>
              <a:rPr lang="tr-TR" dirty="0" smtClean="0"/>
              <a:t>Akademik olarak neden çalışmadıklarını yargılamadan sorun. Zihinlerinde başaramayacakları algısı varsa onları motive edin.</a:t>
            </a:r>
          </a:p>
          <a:p>
            <a:r>
              <a:rPr lang="tr-TR" dirty="0" smtClean="0"/>
              <a:t>Birlikte kaliteli vakit geçirin. Çocuklarınız eş, aile, anne, baba, doğru iletişim kurabilen, doğru tartışabilen bireyler olmayı sizden öğrenirler.</a:t>
            </a:r>
          </a:p>
          <a:p>
            <a:pPr>
              <a:buNone/>
            </a:pP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normAutofit fontScale="85000" lnSpcReduction="20000"/>
          </a:bodyPr>
          <a:lstStyle/>
          <a:p>
            <a:pPr>
              <a:buNone/>
            </a:pPr>
            <a:r>
              <a:rPr lang="tr-TR" dirty="0" smtClean="0"/>
              <a:t>Çocuklarla vakit geçirmek zor dersiniz. </a:t>
            </a:r>
          </a:p>
          <a:p>
            <a:pPr>
              <a:buNone/>
            </a:pPr>
            <a:r>
              <a:rPr lang="tr-TR" dirty="0" smtClean="0"/>
              <a:t>Haklısınız. </a:t>
            </a:r>
          </a:p>
          <a:p>
            <a:pPr>
              <a:buNone/>
            </a:pPr>
            <a:r>
              <a:rPr lang="tr-TR" dirty="0" smtClean="0"/>
              <a:t>Ve eklersiniz, çünkü onların seviyesine inmek</a:t>
            </a:r>
          </a:p>
          <a:p>
            <a:pPr>
              <a:buNone/>
            </a:pPr>
            <a:r>
              <a:rPr lang="tr-TR" dirty="0" smtClean="0"/>
              <a:t>gerek…</a:t>
            </a:r>
          </a:p>
          <a:p>
            <a:pPr>
              <a:buNone/>
            </a:pPr>
            <a:r>
              <a:rPr lang="tr-TR" dirty="0" smtClean="0"/>
              <a:t>Eğilmek, alçalmak, küçülmek… </a:t>
            </a:r>
          </a:p>
          <a:p>
            <a:pPr>
              <a:buNone/>
            </a:pPr>
            <a:r>
              <a:rPr lang="tr-TR" dirty="0" smtClean="0"/>
              <a:t>İşte bunda haksızsınız.</a:t>
            </a:r>
          </a:p>
          <a:p>
            <a:pPr>
              <a:buNone/>
            </a:pPr>
            <a:r>
              <a:rPr lang="tr-TR" dirty="0" smtClean="0"/>
              <a:t>Asıl yorucu olan, onların duygularının</a:t>
            </a:r>
          </a:p>
          <a:p>
            <a:pPr>
              <a:buNone/>
            </a:pPr>
            <a:r>
              <a:rPr lang="tr-TR" dirty="0" smtClean="0"/>
              <a:t>yüksekliğine yetişebilmek için uzanmak zorunda</a:t>
            </a:r>
          </a:p>
          <a:p>
            <a:pPr>
              <a:buNone/>
            </a:pPr>
            <a:r>
              <a:rPr lang="tr-TR" dirty="0" smtClean="0"/>
              <a:t>olmaktır. </a:t>
            </a:r>
          </a:p>
          <a:p>
            <a:pPr>
              <a:buNone/>
            </a:pPr>
            <a:r>
              <a:rPr lang="tr-TR" dirty="0" smtClean="0"/>
              <a:t>Onları incitmemek için esnemek, uzamak,</a:t>
            </a:r>
          </a:p>
          <a:p>
            <a:pPr>
              <a:buNone/>
            </a:pPr>
            <a:r>
              <a:rPr lang="tr-TR" dirty="0" smtClean="0"/>
              <a:t>parmak ucuna yükselmek…</a:t>
            </a:r>
          </a:p>
          <a:p>
            <a:pPr>
              <a:buNone/>
            </a:pPr>
            <a:r>
              <a:rPr lang="tr-TR" dirty="0" smtClean="0"/>
              <a:t>						</a:t>
            </a:r>
            <a:r>
              <a:rPr lang="tr-TR" dirty="0" err="1" smtClean="0"/>
              <a:t>Janusz</a:t>
            </a:r>
            <a:r>
              <a:rPr lang="tr-TR" dirty="0" smtClean="0"/>
              <a:t> KORCZAK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4525963"/>
          </a:xfrm>
        </p:spPr>
        <p:txBody>
          <a:bodyPr/>
          <a:lstStyle/>
          <a:p>
            <a:pPr lvl="0"/>
            <a:r>
              <a:rPr lang="tr-TR" dirty="0" smtClean="0"/>
              <a:t>Geç gelme birinci ders saati için belirlenen süre ile sınırlıdır. Bu sürenin dışındaki geç gelmeler devamsızlıktan sayılır. 5 kez geç gelme yarım gün devamsızlık sayılır. </a:t>
            </a:r>
          </a:p>
          <a:p>
            <a:pPr lvl="0"/>
            <a:endParaRPr lang="tr-TR" dirty="0" smtClean="0"/>
          </a:p>
          <a:p>
            <a:pPr lvl="0"/>
            <a:r>
              <a:rPr lang="tr-TR" dirty="0" smtClean="0"/>
              <a:t>Günlük toplam ders saatinin 2/3 ü ve daha fazlasına gelmeyenlerin devamsızlığı bir gün, diğer devamsızlıklar ise yarım gün sayılır.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Devamsızlık süresi özürsüz 10 günü, toplamda 30 günü aşan öğrenciler, ders puanları ne olursa olsun başarısız sayılır ve durumları yazılı olarak velilerine bildirilir.</a:t>
            </a:r>
          </a:p>
          <a:p>
            <a:r>
              <a:rPr lang="tr-TR" dirty="0" smtClean="0"/>
              <a:t>10 gün de 1.dereceden akrabasını kaybeden öğrenciye hak tanınmıştır.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492896"/>
            <a:ext cx="8229600" cy="1143000"/>
          </a:xfrm>
        </p:spPr>
        <p:txBody>
          <a:bodyPr>
            <a:normAutofit/>
          </a:bodyPr>
          <a:lstStyle/>
          <a:p>
            <a:r>
              <a:rPr lang="tr-TR" sz="6600" dirty="0" smtClean="0"/>
              <a:t>Sınıf Geçme</a:t>
            </a:r>
            <a:endParaRPr lang="tr-TR" sz="6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24744"/>
            <a:ext cx="8229600" cy="4525963"/>
          </a:xfrm>
        </p:spPr>
        <p:txBody>
          <a:bodyPr/>
          <a:lstStyle/>
          <a:p>
            <a:r>
              <a:rPr lang="tr-TR" dirty="0" smtClean="0"/>
              <a:t>a) Tüm derslerden başarılı olan</a:t>
            </a:r>
          </a:p>
          <a:p>
            <a:endParaRPr lang="tr-TR" dirty="0" smtClean="0"/>
          </a:p>
          <a:p>
            <a:r>
              <a:rPr lang="tr-TR" dirty="0" smtClean="0"/>
              <a:t>b) Başarısız dersi/dersleri olanlardan, yılsonu başarı puanı en az 50 olan öğrenciler doğrudan sınıf geçer. </a:t>
            </a:r>
          </a:p>
          <a:p>
            <a:pPr lvl="0">
              <a:buNone/>
            </a:pPr>
            <a:r>
              <a:rPr lang="tr-TR" dirty="0" smtClean="0"/>
              <a:t>   (yılsonu başarı puanıyla başarılı sayılamayacak derslerden başarısız olan öğrenciler, o dersten/derslerden sorumlu geçer.)</a:t>
            </a:r>
          </a:p>
          <a:p>
            <a:pPr lvl="0"/>
            <a:endParaRPr lang="tr-TR" dirty="0" smtClean="0"/>
          </a:p>
          <a:p>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Ders yılı sonunda her bir dersten iki dönem puanı bulunmak kaydıyla doğrudan sınıfını geçemeyen öğrencilerden; bir sınıfta başarısız ders sayısı en fazla 3 ders olanlar sorumlu olarak sınıflarını geçer. Ancak alt sınıflar da dâhil toplam 6 dersten fazla başarısız dersi bulunanlar sınıf tekrar eder.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Bir sınıfta 3’ten fazla başarısız dersi olan öğrenci yıl sonu başarı ortalaması 50 olsa dahi sınıf tekrar eder.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4525963"/>
          </a:xfrm>
        </p:spPr>
        <p:txBody>
          <a:bodyPr>
            <a:normAutofit lnSpcReduction="10000"/>
          </a:bodyPr>
          <a:lstStyle/>
          <a:p>
            <a:pPr lvl="0"/>
            <a:r>
              <a:rPr lang="tr-TR" dirty="0" smtClean="0"/>
              <a:t> Doğrudan, yılsonu başarı puanıyla veya sorumlu olarak sınıf geçemeyenlerle devamsızlık nedeniyle başarısız sayılanlar sınıf tekrar eder. Sınıf tekrarı hazırlık sınıfı hariç, orta öğrenim süresince en fazla bir defa yapılır. Öğrenim süresi içinde ikinci defa sınıf tekrarı durumuna düşen öğrencilerin ders yılı sonunda okulla ilişiği kesilerek Açık Öğretim Lisesine veya Mesleki Açık Öğretim Lisesine kayıtları yapılır.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Özel 16">
      <a:dk1>
        <a:srgbClr val="0C1568"/>
      </a:dk1>
      <a:lt1>
        <a:srgbClr val="D0C7DD"/>
      </a:lt1>
      <a:dk2>
        <a:srgbClr val="060A5A"/>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719</TotalTime>
  <Words>875</Words>
  <Application>Microsoft Office PowerPoint</Application>
  <PresentationFormat>Ekran Gösterisi (4:3)</PresentationFormat>
  <Paragraphs>85</Paragraphs>
  <Slides>25</Slides>
  <Notes>1</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Yönetmelik</vt:lpstr>
      <vt:lpstr>Devamsızlık</vt:lpstr>
      <vt:lpstr>Slayt 3</vt:lpstr>
      <vt:lpstr>Slayt 4</vt:lpstr>
      <vt:lpstr>Sınıf Geçme</vt:lpstr>
      <vt:lpstr>Slayt 6</vt:lpstr>
      <vt:lpstr>Slayt 7</vt:lpstr>
      <vt:lpstr>Slayt 8</vt:lpstr>
      <vt:lpstr>Slayt 9</vt:lpstr>
      <vt:lpstr>Cezalar</vt:lpstr>
      <vt:lpstr>Slayt 11</vt:lpstr>
      <vt:lpstr>Kılık Kıyafet Yönetmeliği</vt:lpstr>
      <vt:lpstr>Slayt 13</vt:lpstr>
      <vt:lpstr>Slayt 14</vt:lpstr>
      <vt:lpstr>Slayt 15</vt:lpstr>
      <vt:lpstr>Dört sene boyunca öğrencileri neler  bekliyor?</vt:lpstr>
      <vt:lpstr>Slayt 17</vt:lpstr>
      <vt:lpstr>Slayt 18</vt:lpstr>
      <vt:lpstr>Bir Veli Olarak Neler  Yapabilirsiniz?</vt:lpstr>
      <vt:lpstr>Slayt 20</vt:lpstr>
      <vt:lpstr>Slayt 21</vt:lpstr>
      <vt:lpstr>Slayt 22</vt:lpstr>
      <vt:lpstr>Slayt 23</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Yönetmelik</dc:title>
  <dc:creator>rehberlik odası</dc:creator>
  <cp:lastModifiedBy>rehberlik odası</cp:lastModifiedBy>
  <cp:revision>23</cp:revision>
  <dcterms:created xsi:type="dcterms:W3CDTF">2022-09-28T07:44:29Z</dcterms:created>
  <dcterms:modified xsi:type="dcterms:W3CDTF">2023-09-15T10:35:09Z</dcterms:modified>
</cp:coreProperties>
</file>